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71" r:id="rId5"/>
    <p:sldId id="272" r:id="rId6"/>
    <p:sldId id="266" r:id="rId7"/>
    <p:sldId id="270" r:id="rId8"/>
    <p:sldId id="267" r:id="rId9"/>
    <p:sldId id="269" r:id="rId10"/>
    <p:sldId id="261" r:id="rId11"/>
    <p:sldId id="273" r:id="rId1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804206B3-0E57-4C23-9526-9A92E50ECC6A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83139"/>
            <a:ext cx="5445125" cy="3913187"/>
          </a:xfrm>
          <a:prstGeom prst="rect">
            <a:avLst/>
          </a:prstGeom>
        </p:spPr>
        <p:txBody>
          <a:bodyPr vert="horz" lIns="91438" tIns="45719" rIns="91438" bIns="4571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8475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8475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F2BD8A27-8417-411A-910F-0D3B601C9A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900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ED2A-44D7-43D0-92BC-C2D8A463B52F}" type="datetime1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32247-2E05-4319-8FD3-3487DD0B2B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6533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A44E-0BFB-4E35-8EC7-EA600387503B}" type="datetime1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32247-2E05-4319-8FD3-3487DD0B2B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647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00D8-4C8C-458E-A5A4-BB06B385EDE0}" type="datetime1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32247-2E05-4319-8FD3-3487DD0B2B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209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3C170-223F-4198-B572-388BF23F2D76}" type="datetime1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32247-2E05-4319-8FD3-3487DD0B2B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962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952A-52F3-40A4-BB2E-6155E91B16EA}" type="datetime1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32247-2E05-4319-8FD3-3487DD0B2B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161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1C9C-5225-43C0-9E91-9DBA883F79CA}" type="datetime1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32247-2E05-4319-8FD3-3487DD0B2B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186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1B81E-7AD9-461D-BAED-9CF7360CA047}" type="datetime1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32247-2E05-4319-8FD3-3487DD0B2B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961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948B-5588-4A8A-941D-1E8AE6B4F1C4}" type="datetime1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32247-2E05-4319-8FD3-3487DD0B2B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782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5C83-BB55-4391-A88E-8B753ADA22AA}" type="datetime1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32247-2E05-4319-8FD3-3487DD0B2B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684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F2B67-4A92-40DC-AF9F-A8F96AF718D5}" type="datetime1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32247-2E05-4319-8FD3-3487DD0B2B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7137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EA5C-DB62-42A2-9A14-696E57E70FCA}" type="datetime1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32247-2E05-4319-8FD3-3487DD0B2B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6546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41BDA-36CC-46DC-BE98-958D876F009E}" type="datetime1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32247-2E05-4319-8FD3-3487DD0B2B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2810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jma.go.jp/bosai/risk/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hyperlink" Target="http://www.osaka-bousai.net/pref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river.go.jp/index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s://disaportal.gsi.go.jp/" TargetMode="Externa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15911" y="121555"/>
            <a:ext cx="11835683" cy="1325563"/>
          </a:xfrm>
        </p:spPr>
        <p:txBody>
          <a:bodyPr/>
          <a:lstStyle/>
          <a:p>
            <a:pPr algn="ctr"/>
            <a:r>
              <a:rPr lang="ja-JP" altLang="en-US" sz="4000" dirty="0"/>
              <a:t> 　</a:t>
            </a:r>
            <a:r>
              <a:rPr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「これだけは！」シート</a:t>
            </a:r>
            <a:br>
              <a:rPr lang="en-US" altLang="ja-JP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</a:t>
            </a:r>
            <a:r>
              <a:rPr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従業者ＢＣＰ携行カード</a:t>
            </a:r>
            <a:endParaRPr kumimoji="1" lang="ja-JP" altLang="en-US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3" name="コンテンツ プレースホルダー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1702643"/>
              </p:ext>
            </p:extLst>
          </p:nvPr>
        </p:nvGraphicFramePr>
        <p:xfrm>
          <a:off x="115911" y="1424917"/>
          <a:ext cx="11952288" cy="514331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116686">
                  <a:extLst>
                    <a:ext uri="{9D8B030D-6E8A-4147-A177-3AD203B41FA5}">
                      <a16:colId xmlns:a16="http://schemas.microsoft.com/office/drawing/2014/main" val="966107061"/>
                    </a:ext>
                  </a:extLst>
                </a:gridCol>
                <a:gridCol w="8835602">
                  <a:extLst>
                    <a:ext uri="{9D8B030D-6E8A-4147-A177-3AD203B41FA5}">
                      <a16:colId xmlns:a16="http://schemas.microsoft.com/office/drawing/2014/main" val="2668365372"/>
                    </a:ext>
                  </a:extLst>
                </a:gridCol>
              </a:tblGrid>
              <a:tr h="642914">
                <a:tc>
                  <a:txBody>
                    <a:bodyPr/>
                    <a:lstStyle/>
                    <a:p>
                      <a:r>
                        <a:rPr kumimoji="1" lang="ja-JP" altLang="en-US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4791535"/>
                  </a:ext>
                </a:extLst>
              </a:tr>
              <a:tr h="642914">
                <a:tc>
                  <a:txBody>
                    <a:bodyPr/>
                    <a:lstStyle/>
                    <a:p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血液型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397327"/>
                  </a:ext>
                </a:extLst>
              </a:tr>
              <a:tr h="642914">
                <a:tc>
                  <a:txBody>
                    <a:bodyPr/>
                    <a:lstStyle/>
                    <a:p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持病・アレルギー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776490"/>
                  </a:ext>
                </a:extLst>
              </a:tr>
              <a:tr h="642914">
                <a:tc>
                  <a:txBody>
                    <a:bodyPr/>
                    <a:lstStyle/>
                    <a:p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かかりつけの病院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710964"/>
                  </a:ext>
                </a:extLst>
              </a:tr>
              <a:tr h="642914">
                <a:tc>
                  <a:txBody>
                    <a:bodyPr/>
                    <a:lstStyle/>
                    <a:p>
                      <a:r>
                        <a:rPr kumimoji="1" lang="ja-JP" altLang="en-US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勤務先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6724634"/>
                  </a:ext>
                </a:extLst>
              </a:tr>
              <a:tr h="642914">
                <a:tc>
                  <a:txBody>
                    <a:bodyPr/>
                    <a:lstStyle/>
                    <a:p>
                      <a:r>
                        <a:rPr kumimoji="1" lang="ja-JP" altLang="en-US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kumimoji="1" lang="zh-TW" altLang="en-US" sz="3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659749"/>
                  </a:ext>
                </a:extLst>
              </a:tr>
              <a:tr h="642914">
                <a:tc>
                  <a:txBody>
                    <a:bodyPr/>
                    <a:lstStyle/>
                    <a:p>
                      <a:r>
                        <a:rPr kumimoji="1" lang="ja-JP" altLang="en-US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勤務先所在地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36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endParaRPr kumimoji="1" lang="en-US" altLang="ja-JP" sz="3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562161"/>
                  </a:ext>
                </a:extLst>
              </a:tr>
              <a:tr h="642914">
                <a:tc>
                  <a:txBody>
                    <a:bodyPr/>
                    <a:lstStyle/>
                    <a:p>
                      <a:r>
                        <a:rPr kumimoji="1" lang="ja-JP" altLang="en-US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勤務先電話番号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kumimoji="1" lang="en-US" altLang="ja-JP" sz="3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7000346"/>
                  </a:ext>
                </a:extLst>
              </a:tr>
            </a:tbl>
          </a:graphicData>
        </a:graphic>
      </p:graphicFrame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827" y="249216"/>
            <a:ext cx="2450860" cy="703487"/>
          </a:xfrm>
          <a:prstGeom prst="rect">
            <a:avLst/>
          </a:prstGeom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105362" y="6356350"/>
            <a:ext cx="2743200" cy="365125"/>
          </a:xfrm>
        </p:spPr>
        <p:txBody>
          <a:bodyPr/>
          <a:lstStyle/>
          <a:p>
            <a:r>
              <a:rPr kumimoji="1" lang="en-US" altLang="ja-JP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P.</a:t>
            </a:r>
            <a:fld id="{FA032247-2E05-4319-8FD3-3487DD0B2B11}" type="slidenum">
              <a:rPr kumimoji="1" lang="ja-JP" altLang="en-US" sz="28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fld>
            <a:endParaRPr kumimoji="1" lang="ja-JP" altLang="en-US" sz="2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4169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100461"/>
            <a:ext cx="10515600" cy="1325563"/>
          </a:xfrm>
        </p:spPr>
        <p:txBody>
          <a:bodyPr/>
          <a:lstStyle/>
          <a:p>
            <a:pPr algn="ctr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当社のＢＣＰ発動条件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4318867"/>
              </p:ext>
            </p:extLst>
          </p:nvPr>
        </p:nvGraphicFramePr>
        <p:xfrm>
          <a:off x="206062" y="1262130"/>
          <a:ext cx="11822806" cy="491973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16786">
                  <a:extLst>
                    <a:ext uri="{9D8B030D-6E8A-4147-A177-3AD203B41FA5}">
                      <a16:colId xmlns:a16="http://schemas.microsoft.com/office/drawing/2014/main" val="4109047110"/>
                    </a:ext>
                  </a:extLst>
                </a:gridCol>
                <a:gridCol w="9106020">
                  <a:extLst>
                    <a:ext uri="{9D8B030D-6E8A-4147-A177-3AD203B41FA5}">
                      <a16:colId xmlns:a16="http://schemas.microsoft.com/office/drawing/2014/main" val="4108622369"/>
                    </a:ext>
                  </a:extLst>
                </a:gridCol>
              </a:tblGrid>
              <a:tr h="1639910">
                <a:tc>
                  <a:txBody>
                    <a:bodyPr/>
                    <a:lstStyle/>
                    <a:p>
                      <a:r>
                        <a:rPr kumimoji="1" lang="ja-JP" altLang="en-US" sz="4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震度　</a:t>
                      </a:r>
                      <a:r>
                        <a:rPr kumimoji="1" lang="ja-JP" altLang="en-US" sz="3600" u="sng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</a:t>
                      </a:r>
                      <a:r>
                        <a:rPr kumimoji="1" lang="ja-JP" altLang="en-US" sz="3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以上を観測した場合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3587694"/>
                  </a:ext>
                </a:extLst>
              </a:tr>
              <a:tr h="1639910">
                <a:tc>
                  <a:txBody>
                    <a:bodyPr/>
                    <a:lstStyle/>
                    <a:p>
                      <a:r>
                        <a:rPr kumimoji="1" lang="ja-JP" altLang="en-US" sz="4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水害</a:t>
                      </a:r>
                      <a:endParaRPr kumimoji="1" lang="en-US" altLang="ja-JP" sz="4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4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土砂災害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警戒レベル　</a:t>
                      </a:r>
                      <a:r>
                        <a:rPr kumimoji="1" lang="ja-JP" altLang="en-US" sz="3600" u="sng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</a:t>
                      </a:r>
                      <a:r>
                        <a:rPr kumimoji="1" lang="ja-JP" altLang="en-US" sz="3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が発令された場合</a:t>
                      </a:r>
                      <a:endParaRPr kumimoji="1" lang="en-US" altLang="ja-JP" sz="3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7960529"/>
                  </a:ext>
                </a:extLst>
              </a:tr>
              <a:tr h="1639910">
                <a:tc>
                  <a:txBody>
                    <a:bodyPr/>
                    <a:lstStyle/>
                    <a:p>
                      <a:r>
                        <a:rPr kumimoji="1" lang="ja-JP" altLang="en-US" sz="4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3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0748947"/>
                  </a:ext>
                </a:extLst>
              </a:tr>
            </a:tbl>
          </a:graphicData>
        </a:graphic>
      </p:graphicFrame>
      <p:sp>
        <p:nvSpPr>
          <p:cNvPr id="6" name="スライド番号プレースホルダー 1"/>
          <p:cNvSpPr txBox="1">
            <a:spLocks/>
          </p:cNvSpPr>
          <p:nvPr/>
        </p:nvSpPr>
        <p:spPr>
          <a:xfrm>
            <a:off x="9285668" y="630031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P.</a:t>
            </a:r>
            <a:fld id="{FA032247-2E05-4319-8FD3-3487DD0B2B11}" type="slidenum">
              <a:rPr lang="ja-JP" altLang="en-US" sz="28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/>
              <a:t>2</a:t>
            </a:fld>
            <a:endParaRPr lang="ja-JP" altLang="en-US" sz="2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3395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141666"/>
            <a:ext cx="10515600" cy="940159"/>
          </a:xfrm>
        </p:spPr>
        <p:txBody>
          <a:bodyPr anchor="t"/>
          <a:lstStyle/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発災時の出社・帰宅体制（休日含む）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8813505"/>
              </p:ext>
            </p:extLst>
          </p:nvPr>
        </p:nvGraphicFramePr>
        <p:xfrm>
          <a:off x="184597" y="849581"/>
          <a:ext cx="11822805" cy="5879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408">
                  <a:extLst>
                    <a:ext uri="{9D8B030D-6E8A-4147-A177-3AD203B41FA5}">
                      <a16:colId xmlns:a16="http://schemas.microsoft.com/office/drawing/2014/main" val="3553035394"/>
                    </a:ext>
                  </a:extLst>
                </a:gridCol>
                <a:gridCol w="5127375">
                  <a:extLst>
                    <a:ext uri="{9D8B030D-6E8A-4147-A177-3AD203B41FA5}">
                      <a16:colId xmlns:a16="http://schemas.microsoft.com/office/drawing/2014/main" val="1055078943"/>
                    </a:ext>
                  </a:extLst>
                </a:gridCol>
                <a:gridCol w="4924022">
                  <a:extLst>
                    <a:ext uri="{9D8B030D-6E8A-4147-A177-3AD203B41FA5}">
                      <a16:colId xmlns:a16="http://schemas.microsoft.com/office/drawing/2014/main" val="1483654873"/>
                    </a:ext>
                  </a:extLst>
                </a:gridCol>
              </a:tblGrid>
              <a:tr h="536729"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原則（適用するものは黒塗り）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自社独自ルール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612885"/>
                  </a:ext>
                </a:extLst>
              </a:tr>
              <a:tr h="1536174">
                <a:tc>
                  <a:txBody>
                    <a:bodyPr/>
                    <a:lstStyle/>
                    <a:p>
                      <a:r>
                        <a:rPr kumimoji="1" lang="ja-JP" altLang="en-US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出社・帰宅時間帯に発災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□（出社時）原則、自宅待機又は自</a:t>
                      </a:r>
                      <a:endParaRPr kumimoji="1" lang="en-US" altLang="ja-JP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24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宅に戻る。職場に近い場合は職場へ。</a:t>
                      </a:r>
                      <a:endParaRPr kumimoji="1" lang="en-US" altLang="ja-JP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□（帰宅時）原則、職場内待機又は</a:t>
                      </a:r>
                      <a:r>
                        <a:rPr kumimoji="1" lang="en-US" altLang="ja-JP" sz="24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24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職場に戻る。自宅に近い場合は自宅</a:t>
                      </a:r>
                      <a:endParaRPr kumimoji="1" lang="en-US" altLang="ja-JP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へ。</a:t>
                      </a:r>
                      <a:endParaRPr kumimoji="1" lang="en-US" altLang="ja-JP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□駅等にいる場合は、公共交通機関等</a:t>
                      </a:r>
                      <a:endParaRPr kumimoji="1" lang="en-US" altLang="ja-JP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の指示に従う。長時間行き場がない場 </a:t>
                      </a:r>
                      <a:endParaRPr kumimoji="1" lang="en-US" altLang="ja-JP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合は、避難所等へ避難する。</a:t>
                      </a:r>
                      <a:endParaRPr kumimoji="1" lang="en-US" altLang="ja-JP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□職場以外の場合は、必ず会社に連絡</a:t>
                      </a:r>
                      <a:endParaRPr kumimoji="1" lang="en-US" altLang="ja-JP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ja-JP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する。</a:t>
                      </a:r>
                      <a:endParaRPr kumimoji="1" lang="en-US" altLang="ja-JP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19155"/>
                  </a:ext>
                </a:extLst>
              </a:tr>
              <a:tr h="1593700">
                <a:tc>
                  <a:txBody>
                    <a:bodyPr/>
                    <a:lstStyle/>
                    <a:p>
                      <a:r>
                        <a:rPr kumimoji="1" lang="ja-JP" altLang="en-US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就業時間外に発災</a:t>
                      </a:r>
                      <a:endParaRPr kumimoji="1" lang="en-US" altLang="ja-JP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休日等</a:t>
                      </a:r>
                      <a:r>
                        <a:rPr kumimoji="1" lang="en-US" altLang="ja-JP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□自宅待機。</a:t>
                      </a:r>
                      <a:endParaRPr kumimoji="1" lang="en-US" altLang="ja-JP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□身の安全を優先したうえで、「就業時</a:t>
                      </a:r>
                      <a:endParaRPr kumimoji="1" lang="en-US" altLang="ja-JP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間外 発災時 参集メンバー」</a:t>
                      </a:r>
                      <a:r>
                        <a:rPr kumimoji="1" lang="ja-JP" altLang="en-US" sz="2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は出社。</a:t>
                      </a:r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6380101"/>
                  </a:ext>
                </a:extLst>
              </a:tr>
            </a:tbl>
          </a:graphicData>
        </a:graphic>
      </p:graphicFrame>
      <p:sp>
        <p:nvSpPr>
          <p:cNvPr id="6" name="スライド番号プレースホルダー 1"/>
          <p:cNvSpPr txBox="1">
            <a:spLocks/>
          </p:cNvSpPr>
          <p:nvPr/>
        </p:nvSpPr>
        <p:spPr>
          <a:xfrm>
            <a:off x="9285667" y="63389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P.</a:t>
            </a:r>
            <a:fld id="{FA032247-2E05-4319-8FD3-3487DD0B2B11}" type="slidenum">
              <a:rPr lang="ja-JP" altLang="en-US" sz="28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/>
              <a:t>3</a:t>
            </a:fld>
            <a:endParaRPr lang="ja-JP" altLang="en-US" sz="2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5479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ＢＣＰの発動時の流れ</a:t>
            </a:r>
            <a:r>
              <a:rPr lang="en-US" altLang="ja-JP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まず最初に取り組むこと</a:t>
            </a:r>
            <a:r>
              <a:rPr lang="en-US" altLang="ja-JP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endParaRPr kumimoji="1" lang="ja-JP" altLang="en-US" sz="4000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3164863"/>
              </p:ext>
            </p:extLst>
          </p:nvPr>
        </p:nvGraphicFramePr>
        <p:xfrm>
          <a:off x="530180" y="938012"/>
          <a:ext cx="11131639" cy="560216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298717">
                  <a:extLst>
                    <a:ext uri="{9D8B030D-6E8A-4147-A177-3AD203B41FA5}">
                      <a16:colId xmlns:a16="http://schemas.microsoft.com/office/drawing/2014/main" val="4224939703"/>
                    </a:ext>
                  </a:extLst>
                </a:gridCol>
                <a:gridCol w="7832922">
                  <a:extLst>
                    <a:ext uri="{9D8B030D-6E8A-4147-A177-3AD203B41FA5}">
                      <a16:colId xmlns:a16="http://schemas.microsoft.com/office/drawing/2014/main" val="2846066883"/>
                    </a:ext>
                  </a:extLst>
                </a:gridCol>
              </a:tblGrid>
              <a:tr h="5816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☆自身の担当</a:t>
                      </a:r>
                      <a:endParaRPr kumimoji="1" lang="en-US" altLang="ja-JP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en-US" altLang="ja-JP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946075"/>
                  </a:ext>
                </a:extLst>
              </a:tr>
              <a:tr h="9023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従業者の安全確認</a:t>
                      </a:r>
                      <a:endParaRPr kumimoji="1" lang="en-US" altLang="ja-JP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341153"/>
                  </a:ext>
                </a:extLst>
              </a:tr>
              <a:tr h="8526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来訪者の安全確認</a:t>
                      </a:r>
                      <a:endParaRPr lang="en-US" altLang="ja-JP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5264450"/>
                  </a:ext>
                </a:extLst>
              </a:tr>
              <a:tr h="888644">
                <a:tc>
                  <a:txBody>
                    <a:bodyPr/>
                    <a:lstStyle/>
                    <a:p>
                      <a:pPr algn="l">
                        <a:buFont typeface="Wingdings" panose="05000000000000000000" pitchFamily="2" charset="2"/>
                        <a:buNone/>
                      </a:pPr>
                      <a:r>
                        <a:rPr lang="ja-JP" altLang="en-US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自社の被害状況の把握</a:t>
                      </a:r>
                      <a:endParaRPr lang="en-US" altLang="ja-JP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0187115"/>
                  </a:ext>
                </a:extLst>
              </a:tr>
              <a:tr h="10678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主な委託先の被災状況の把握</a:t>
                      </a:r>
                      <a:endParaRPr kumimoji="1" lang="en-US" altLang="ja-JP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247509"/>
                  </a:ext>
                </a:extLst>
              </a:tr>
              <a:tr h="10678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事業継続目標を踏まえた早期復旧への取り組み</a:t>
                      </a:r>
                      <a:endParaRPr lang="en-US" altLang="ja-JP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5442575"/>
                  </a:ext>
                </a:extLst>
              </a:tr>
            </a:tbl>
          </a:graphicData>
        </a:graphic>
      </p:graphicFrame>
      <p:sp>
        <p:nvSpPr>
          <p:cNvPr id="6" name="スライド番号プレースホルダー 1"/>
          <p:cNvSpPr txBox="1">
            <a:spLocks/>
          </p:cNvSpPr>
          <p:nvPr/>
        </p:nvSpPr>
        <p:spPr>
          <a:xfrm>
            <a:off x="9212687" y="63106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P.</a:t>
            </a:r>
            <a:fld id="{FA032247-2E05-4319-8FD3-3487DD0B2B11}" type="slidenum">
              <a:rPr lang="ja-JP" altLang="en-US" sz="28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/>
              <a:t>4</a:t>
            </a:fld>
            <a:endParaRPr lang="ja-JP" altLang="en-US" sz="2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1657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" y="133306"/>
            <a:ext cx="12093262" cy="1325563"/>
          </a:xfrm>
        </p:spPr>
        <p:txBody>
          <a:bodyPr>
            <a:noAutofit/>
          </a:bodyPr>
          <a:lstStyle/>
          <a:p>
            <a:pPr algn="ctr"/>
            <a:r>
              <a:rPr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家族の連絡先</a:t>
            </a:r>
            <a:br>
              <a:rPr lang="en-US" altLang="ja-JP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（氏名・本人連絡先・勤務先・就学先等及び当該連絡先）</a:t>
            </a:r>
            <a:endParaRPr kumimoji="1" lang="ja-JP" altLang="en-US" sz="3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1936824"/>
              </p:ext>
            </p:extLst>
          </p:nvPr>
        </p:nvGraphicFramePr>
        <p:xfrm>
          <a:off x="244698" y="1584325"/>
          <a:ext cx="11655380" cy="3379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406">
                  <a:extLst>
                    <a:ext uri="{9D8B030D-6E8A-4147-A177-3AD203B41FA5}">
                      <a16:colId xmlns:a16="http://schemas.microsoft.com/office/drawing/2014/main" val="446015374"/>
                    </a:ext>
                  </a:extLst>
                </a:gridCol>
                <a:gridCol w="2897747">
                  <a:extLst>
                    <a:ext uri="{9D8B030D-6E8A-4147-A177-3AD203B41FA5}">
                      <a16:colId xmlns:a16="http://schemas.microsoft.com/office/drawing/2014/main" val="1035123072"/>
                    </a:ext>
                  </a:extLst>
                </a:gridCol>
                <a:gridCol w="4224270">
                  <a:extLst>
                    <a:ext uri="{9D8B030D-6E8A-4147-A177-3AD203B41FA5}">
                      <a16:colId xmlns:a16="http://schemas.microsoft.com/office/drawing/2014/main" val="3553307165"/>
                    </a:ext>
                  </a:extLst>
                </a:gridCol>
                <a:gridCol w="2768957">
                  <a:extLst>
                    <a:ext uri="{9D8B030D-6E8A-4147-A177-3AD203B41FA5}">
                      <a16:colId xmlns:a16="http://schemas.microsoft.com/office/drawing/2014/main" val="4185754940"/>
                    </a:ext>
                  </a:extLst>
                </a:gridCol>
              </a:tblGrid>
              <a:tr h="5149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連絡先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勤務先・就学先等</a:t>
                      </a:r>
                      <a:endParaRPr kumimoji="1" lang="en-US" altLang="ja-JP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左記連絡先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1621825"/>
                  </a:ext>
                </a:extLst>
              </a:tr>
              <a:tr h="716021"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396905"/>
                  </a:ext>
                </a:extLst>
              </a:tr>
              <a:tr h="716021"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1737697"/>
                  </a:ext>
                </a:extLst>
              </a:tr>
              <a:tr h="716021"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0604222"/>
                  </a:ext>
                </a:extLst>
              </a:tr>
              <a:tr h="716021"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4143596"/>
                  </a:ext>
                </a:extLst>
              </a:tr>
            </a:tbl>
          </a:graphicData>
        </a:graphic>
      </p:graphicFrame>
      <p:sp>
        <p:nvSpPr>
          <p:cNvPr id="5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156878" y="6341573"/>
            <a:ext cx="2743200" cy="365125"/>
          </a:xfrm>
        </p:spPr>
        <p:txBody>
          <a:bodyPr/>
          <a:lstStyle/>
          <a:p>
            <a:r>
              <a:rPr kumimoji="1" lang="en-US" altLang="ja-JP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P.</a:t>
            </a:r>
            <a:fld id="{FA032247-2E05-4319-8FD3-3487DD0B2B11}" type="slidenum">
              <a:rPr kumimoji="1" lang="ja-JP" altLang="en-US" sz="28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fld>
            <a:endParaRPr kumimoji="1" lang="ja-JP" altLang="en-US" sz="2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44698" y="5472952"/>
            <a:ext cx="11655380" cy="830997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ご家族間での連絡方法：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049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最寄の避難場所・避難所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8953337"/>
              </p:ext>
            </p:extLst>
          </p:nvPr>
        </p:nvGraphicFramePr>
        <p:xfrm>
          <a:off x="206060" y="1506827"/>
          <a:ext cx="11784170" cy="47703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6982">
                  <a:extLst>
                    <a:ext uri="{9D8B030D-6E8A-4147-A177-3AD203B41FA5}">
                      <a16:colId xmlns:a16="http://schemas.microsoft.com/office/drawing/2014/main" val="3762461710"/>
                    </a:ext>
                  </a:extLst>
                </a:gridCol>
                <a:gridCol w="4816699">
                  <a:extLst>
                    <a:ext uri="{9D8B030D-6E8A-4147-A177-3AD203B41FA5}">
                      <a16:colId xmlns:a16="http://schemas.microsoft.com/office/drawing/2014/main" val="63410970"/>
                    </a:ext>
                  </a:extLst>
                </a:gridCol>
                <a:gridCol w="5370489">
                  <a:extLst>
                    <a:ext uri="{9D8B030D-6E8A-4147-A177-3AD203B41FA5}">
                      <a16:colId xmlns:a16="http://schemas.microsoft.com/office/drawing/2014/main" val="62700768"/>
                    </a:ext>
                  </a:extLst>
                </a:gridCol>
              </a:tblGrid>
              <a:tr h="682019"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避難場所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避難所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9185279"/>
                  </a:ext>
                </a:extLst>
              </a:tr>
              <a:tr h="20441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出社時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3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2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2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連絡先</a:t>
                      </a:r>
                      <a:r>
                        <a:rPr kumimoji="1" lang="en-US" altLang="ja-JP" sz="2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28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</a:t>
                      </a:r>
                      <a:endParaRPr kumimoji="1" lang="en-US" altLang="ja-JP" sz="2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3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2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2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連絡先</a:t>
                      </a:r>
                      <a:r>
                        <a:rPr kumimoji="1" lang="en-US" altLang="ja-JP" sz="2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sz="2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743858509"/>
                  </a:ext>
                </a:extLst>
              </a:tr>
              <a:tr h="20441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在宅時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3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2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2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連絡先</a:t>
                      </a:r>
                      <a:r>
                        <a:rPr kumimoji="1" lang="en-US" altLang="ja-JP" sz="2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3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2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2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連絡先</a:t>
                      </a:r>
                      <a:r>
                        <a:rPr kumimoji="1" lang="en-US" altLang="ja-JP" sz="2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842521964"/>
                  </a:ext>
                </a:extLst>
              </a:tr>
            </a:tbl>
          </a:graphicData>
        </a:graphic>
      </p:graphicFrame>
      <p:sp>
        <p:nvSpPr>
          <p:cNvPr id="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156878" y="6277179"/>
            <a:ext cx="2743200" cy="365125"/>
          </a:xfrm>
        </p:spPr>
        <p:txBody>
          <a:bodyPr/>
          <a:lstStyle/>
          <a:p>
            <a:r>
              <a:rPr kumimoji="1" lang="en-US" altLang="ja-JP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P.</a:t>
            </a:r>
            <a:fld id="{FA032247-2E05-4319-8FD3-3487DD0B2B11}" type="slidenum">
              <a:rPr kumimoji="1" lang="ja-JP" altLang="en-US" sz="28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fld>
            <a:endParaRPr kumimoji="1" lang="ja-JP" altLang="en-US" sz="2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1165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1819" y="78716"/>
            <a:ext cx="11745531" cy="1093262"/>
          </a:xfrm>
        </p:spPr>
        <p:txBody>
          <a:bodyPr/>
          <a:lstStyle/>
          <a:p>
            <a:pPr algn="ctr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＜参考＞災害伝言ダイヤル１７１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8788" y="1139780"/>
            <a:ext cx="11848563" cy="57182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安否等の情報を音声情報として蓄積し、録音・再生できるボイスメールです。（災害時に限定して利用が可能です。）</a:t>
            </a:r>
            <a:endParaRPr kumimoji="1"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kumimoji="1"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kumimoji="1"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災害時以外にも体験利用日（毎月１日及び</a:t>
            </a: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日など）が設けられています。体験利用で操作の確認をしておきましょう！</a:t>
            </a:r>
            <a:endParaRPr kumimoji="1"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kumimoji="1" lang="ja-JP" altLang="en-US" sz="3600" dirty="0"/>
          </a:p>
        </p:txBody>
      </p:sp>
      <p:pic>
        <p:nvPicPr>
          <p:cNvPr id="4" name="図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14" y="2343955"/>
            <a:ext cx="11261310" cy="2794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125755" y="6310648"/>
            <a:ext cx="2743200" cy="365125"/>
          </a:xfrm>
        </p:spPr>
        <p:txBody>
          <a:bodyPr/>
          <a:lstStyle/>
          <a:p>
            <a:r>
              <a:rPr kumimoji="1" lang="en-US" altLang="ja-JP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P.</a:t>
            </a:r>
            <a:fld id="{FA032247-2E05-4319-8FD3-3487DD0B2B11}" type="slidenum">
              <a:rPr kumimoji="1" lang="ja-JP" altLang="en-US" sz="28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fld>
            <a:endParaRPr kumimoji="1" lang="ja-JP" altLang="en-US" sz="2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3666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0303" y="-14421"/>
            <a:ext cx="11745531" cy="1093262"/>
          </a:xfrm>
        </p:spPr>
        <p:txBody>
          <a:bodyPr>
            <a:normAutofit/>
          </a:bodyPr>
          <a:lstStyle/>
          <a:p>
            <a:pPr algn="ctr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＜参考＞参考ＷＥＢサイト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8788" y="1139780"/>
            <a:ext cx="11848563" cy="57182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sz="3600" dirty="0"/>
          </a:p>
          <a:p>
            <a:pPr marL="0" indent="0">
              <a:buNone/>
            </a:pPr>
            <a:endParaRPr kumimoji="1" lang="ja-JP" altLang="en-US" sz="3600" dirty="0"/>
          </a:p>
        </p:txBody>
      </p:sp>
      <p:sp>
        <p:nvSpPr>
          <p:cNvPr id="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125755" y="6310648"/>
            <a:ext cx="2743200" cy="365125"/>
          </a:xfrm>
        </p:spPr>
        <p:txBody>
          <a:bodyPr/>
          <a:lstStyle/>
          <a:p>
            <a:r>
              <a:rPr kumimoji="1" lang="en-US" altLang="ja-JP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P.</a:t>
            </a:r>
            <a:fld id="{FA032247-2E05-4319-8FD3-3487DD0B2B11}" type="slidenum">
              <a:rPr kumimoji="1" lang="ja-JP" altLang="en-US" sz="28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fld>
            <a:endParaRPr kumimoji="1" lang="ja-JP" altLang="en-US" sz="2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8" name="図 7">
            <a:hlinkClick r:id="rId2"/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12" y="1156761"/>
            <a:ext cx="2207694" cy="2207694"/>
          </a:xfrm>
          <a:prstGeom prst="rect">
            <a:avLst/>
          </a:prstGeom>
          <a:ln w="38100">
            <a:solidFill>
              <a:srgbClr val="00B0F0"/>
            </a:solidFill>
          </a:ln>
        </p:spPr>
      </p:pic>
      <p:sp>
        <p:nvSpPr>
          <p:cNvPr id="10" name="テキスト ボックス 9"/>
          <p:cNvSpPr txBox="1"/>
          <p:nvPr/>
        </p:nvSpPr>
        <p:spPr>
          <a:xfrm>
            <a:off x="690489" y="4465773"/>
            <a:ext cx="19297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  <a:endParaRPr kumimoji="1" lang="en-US" altLang="ja-JP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おおさか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防災ネット</a:t>
            </a:r>
            <a:endParaRPr kumimoji="1" lang="ja-JP" altLang="en-US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4" name="図 13">
            <a:hlinkClick r:id="rId4"/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2313" y="1156761"/>
            <a:ext cx="2138477" cy="2138477"/>
          </a:xfrm>
          <a:prstGeom prst="rect">
            <a:avLst/>
          </a:prstGeom>
          <a:ln w="38100">
            <a:solidFill>
              <a:srgbClr val="00B0F0"/>
            </a:solidFill>
          </a:ln>
        </p:spPr>
      </p:pic>
      <p:sp>
        <p:nvSpPr>
          <p:cNvPr id="15" name="テキスト ボックス 14"/>
          <p:cNvSpPr txBox="1"/>
          <p:nvPr/>
        </p:nvSpPr>
        <p:spPr>
          <a:xfrm>
            <a:off x="6452313" y="4516167"/>
            <a:ext cx="23307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国土交通省</a:t>
            </a:r>
            <a:endParaRPr kumimoji="1" lang="en-US" altLang="ja-JP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ハザードマップ</a:t>
            </a:r>
            <a:endParaRPr kumimoji="1" lang="ja-JP" altLang="en-US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6" name="図 15">
            <a:hlinkClick r:id="rId6"/>
            <a:extLst>
              <a:ext uri="{FF2B5EF4-FFF2-40B4-BE49-F238E27FC236}">
                <a16:creationId xmlns:a16="http://schemas.microsoft.com/office/drawing/2014/main" id="{00000000-0008-0000-0000-00001000000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4654" y="3906647"/>
            <a:ext cx="2421886" cy="2421886"/>
          </a:xfrm>
          <a:prstGeom prst="rect">
            <a:avLst/>
          </a:prstGeom>
          <a:ln w="38100">
            <a:solidFill>
              <a:srgbClr val="00B0F0"/>
            </a:solidFill>
          </a:ln>
        </p:spPr>
      </p:pic>
      <p:sp>
        <p:nvSpPr>
          <p:cNvPr id="18" name="テキスト ボックス 17"/>
          <p:cNvSpPr txBox="1"/>
          <p:nvPr/>
        </p:nvSpPr>
        <p:spPr>
          <a:xfrm>
            <a:off x="3477251" y="1571890"/>
            <a:ext cx="22686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国土交通省</a:t>
            </a:r>
            <a:endParaRPr kumimoji="1" lang="en-US" altLang="ja-JP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川の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防災情報</a:t>
            </a:r>
          </a:p>
        </p:txBody>
      </p:sp>
      <p:pic>
        <p:nvPicPr>
          <p:cNvPr id="19" name="図 18">
            <a:hlinkClick r:id="rId8"/>
            <a:extLst>
              <a:ext uri="{FF2B5EF4-FFF2-40B4-BE49-F238E27FC236}">
                <a16:creationId xmlns:a16="http://schemas.microsoft.com/office/drawing/2014/main" id="{00000000-0008-0000-0000-00000F00000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5423" y="3906647"/>
            <a:ext cx="2373532" cy="2373532"/>
          </a:xfrm>
          <a:prstGeom prst="rect">
            <a:avLst/>
          </a:prstGeom>
          <a:ln w="38100">
            <a:solidFill>
              <a:srgbClr val="00B0F0"/>
            </a:solidFill>
          </a:ln>
        </p:spPr>
      </p:pic>
      <p:sp>
        <p:nvSpPr>
          <p:cNvPr id="21" name="テキスト ボックス 20"/>
          <p:cNvSpPr txBox="1"/>
          <p:nvPr/>
        </p:nvSpPr>
        <p:spPr>
          <a:xfrm>
            <a:off x="9576399" y="1521688"/>
            <a:ext cx="19594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気象庁</a:t>
            </a:r>
            <a:endParaRPr kumimoji="1" lang="en-US" altLang="ja-JP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危険度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分布等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上矢印 21"/>
          <p:cNvSpPr/>
          <p:nvPr/>
        </p:nvSpPr>
        <p:spPr>
          <a:xfrm>
            <a:off x="200277" y="3556480"/>
            <a:ext cx="2875570" cy="2723699"/>
          </a:xfrm>
          <a:prstGeom prst="upArrow">
            <a:avLst>
              <a:gd name="adj1" fmla="val 79428"/>
              <a:gd name="adj2" fmla="val 33405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上矢印 23"/>
          <p:cNvSpPr/>
          <p:nvPr/>
        </p:nvSpPr>
        <p:spPr>
          <a:xfrm>
            <a:off x="5924094" y="3556480"/>
            <a:ext cx="3343780" cy="2754167"/>
          </a:xfrm>
          <a:prstGeom prst="upArrow">
            <a:avLst>
              <a:gd name="adj1" fmla="val 74054"/>
              <a:gd name="adj2" fmla="val 33405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下矢印 24"/>
          <p:cNvSpPr/>
          <p:nvPr/>
        </p:nvSpPr>
        <p:spPr>
          <a:xfrm>
            <a:off x="3075847" y="1153341"/>
            <a:ext cx="3071453" cy="2571080"/>
          </a:xfrm>
          <a:prstGeom prst="downArrow">
            <a:avLst>
              <a:gd name="adj1" fmla="val 77146"/>
              <a:gd name="adj2" fmla="val 25060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下矢印 25"/>
          <p:cNvSpPr/>
          <p:nvPr/>
        </p:nvSpPr>
        <p:spPr>
          <a:xfrm>
            <a:off x="9063453" y="1139780"/>
            <a:ext cx="2985388" cy="2584640"/>
          </a:xfrm>
          <a:prstGeom prst="downArrow">
            <a:avLst>
              <a:gd name="adj1" fmla="val 77146"/>
              <a:gd name="adj2" fmla="val 25060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2515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5bfe__x8c61__x30e6__x30fc__x30b6__x30fc_ xmlns="5c099cb8-c271-461f-93f8-56e10253717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1EA3EEDA3BFFB4CB1E39164E1D9A6A4" ma:contentTypeVersion="2" ma:contentTypeDescription="新しいドキュメントを作成します。" ma:contentTypeScope="" ma:versionID="627d14204231725c731b1a69b8cda067">
  <xsd:schema xmlns:xsd="http://www.w3.org/2001/XMLSchema" xmlns:xs="http://www.w3.org/2001/XMLSchema" xmlns:p="http://schemas.microsoft.com/office/2006/metadata/properties" xmlns:ns2="5c099cb8-c271-461f-93f8-56e102537175" targetNamespace="http://schemas.microsoft.com/office/2006/metadata/properties" ma:root="true" ma:fieldsID="17230a38cea095431e8d0dc343aba5a7" ns2:_="">
    <xsd:import namespace="5c099cb8-c271-461f-93f8-56e102537175"/>
    <xsd:element name="properties">
      <xsd:complexType>
        <xsd:sequence>
          <xsd:element name="documentManagement">
            <xsd:complexType>
              <xsd:all>
                <xsd:element ref="ns2:_x5bfe__x8c61__x30e6__x30fc__x30b6__x30fc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099cb8-c271-461f-93f8-56e102537175" elementFormDefault="qualified">
    <xsd:import namespace="http://schemas.microsoft.com/office/2006/documentManagement/types"/>
    <xsd:import namespace="http://schemas.microsoft.com/office/infopath/2007/PartnerControls"/>
    <xsd:element name="_x5bfe__x8c61__x30e6__x30fc__x30b6__x30fc_" ma:index="8" nillable="true" ma:displayName="対象ユーザー" ma:internalName="_x5bfe__x8c61__x30e6__x30fc__x30b6__x30fc_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741B0B-C67A-4666-91D4-9CCB7ACA3CD8}">
  <ds:schemaRefs>
    <ds:schemaRef ds:uri="http://www.w3.org/XML/1998/namespace"/>
    <ds:schemaRef ds:uri="5c099cb8-c271-461f-93f8-56e102537175"/>
    <ds:schemaRef ds:uri="http://schemas.microsoft.com/office/2006/metadata/properties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6ECE949-2C0C-428D-8B0D-5DEFA1C086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582E3F-949F-4F4A-BDDB-95ABC34642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099cb8-c271-461f-93f8-56e1025371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444</Words>
  <Application>Microsoft Office PowerPoint</Application>
  <PresentationFormat>ワイド画面</PresentationFormat>
  <Paragraphs>97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5" baseType="lpstr">
      <vt:lpstr>Meiryo UI</vt:lpstr>
      <vt:lpstr>ＭＳ ゴシック</vt:lpstr>
      <vt:lpstr>游ゴシック</vt:lpstr>
      <vt:lpstr>游ゴシック Light</vt:lpstr>
      <vt:lpstr>Arial</vt:lpstr>
      <vt:lpstr>Wingdings</vt:lpstr>
      <vt:lpstr>Office テーマ</vt:lpstr>
      <vt:lpstr> 　「これだけは！」シート   　従業者ＢＣＰ携行カード</vt:lpstr>
      <vt:lpstr>当社のＢＣＰ発動条件</vt:lpstr>
      <vt:lpstr>発災時の出社・帰宅体制（休日含む）</vt:lpstr>
      <vt:lpstr>ＢＣＰの発動時の流れ(まず最初に取り組むこと)</vt:lpstr>
      <vt:lpstr>家族の連絡先 （氏名・本人連絡先・勤務先・就学先等及び当該連絡先）</vt:lpstr>
      <vt:lpstr>最寄の避難場所・避難所</vt:lpstr>
      <vt:lpstr>＜参考＞災害伝言ダイヤル１７１</vt:lpstr>
      <vt:lpstr>＜参考＞参考ＷＥＢサイト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「これだけは！」シート 従業者BCP携行カード</dc:title>
  <dc:creator>池田　留巳</dc:creator>
  <cp:lastModifiedBy>kotaro</cp:lastModifiedBy>
  <cp:revision>55</cp:revision>
  <cp:lastPrinted>2021-12-09T02:36:55Z</cp:lastPrinted>
  <dcterms:created xsi:type="dcterms:W3CDTF">2021-06-29T09:58:55Z</dcterms:created>
  <dcterms:modified xsi:type="dcterms:W3CDTF">2024-10-08T00:40:41Z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0x01010091EA3EEDA3BFFB4CB1E39164E1D9A6A4</vt:lpwstr>
  </property>
</Properties>
</file>